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68" r:id="rId3"/>
    <p:sldId id="269" r:id="rId4"/>
    <p:sldId id="257" r:id="rId5"/>
    <p:sldId id="258" r:id="rId6"/>
    <p:sldId id="259" r:id="rId7"/>
    <p:sldId id="260" r:id="rId8"/>
    <p:sldId id="261" r:id="rId9"/>
    <p:sldId id="262" r:id="rId10"/>
    <p:sldId id="264" r:id="rId11"/>
    <p:sldId id="267" r:id="rId12"/>
    <p:sldId id="263" r:id="rId13"/>
    <p:sldId id="270"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4746" autoAdjust="0"/>
  </p:normalViewPr>
  <p:slideViewPr>
    <p:cSldViewPr>
      <p:cViewPr varScale="1">
        <p:scale>
          <a:sx n="49" d="100"/>
          <a:sy n="49" d="100"/>
        </p:scale>
        <p:origin x="-176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6DFD36-06B5-42EF-857D-5B3BF1128E0B}" type="datetimeFigureOut">
              <a:rPr lang="en-US" smtClean="0"/>
              <a:t>4/20/2020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93DDEA-6F0A-4CF9-99C4-19B289140793}"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David Penny wearing the yellow construction vest, is the owner of Fish Culvert. Biologist Alex Meeker in the blue t-shirt, David and members of Happy Trout work hard to push the heavy 900 lb fish culvert down to the creek. Not shown is Mayor Paul McQueen who stopped by to help out.</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BY SOUTHGREY.CA STAFF — Happy Trout, a chapter of Trout Unlimited Canada, an environmental not-for-profit organization were working in Armstrong Creek which is a tributary of the Rocky </a:t>
            </a:r>
            <a:r>
              <a:rPr lang="en-US" sz="1200" kern="1200" dirty="0" err="1" smtClean="0">
                <a:solidFill>
                  <a:schemeClr val="tx1"/>
                </a:solidFill>
                <a:latin typeface="+mn-lt"/>
                <a:ea typeface="+mn-ea"/>
                <a:cs typeface="+mn-cs"/>
              </a:rPr>
              <a:t>Saugeen</a:t>
            </a:r>
            <a:r>
              <a:rPr lang="en-US" sz="1200" kern="1200" dirty="0" smtClean="0">
                <a:solidFill>
                  <a:schemeClr val="tx1"/>
                </a:solidFill>
                <a:latin typeface="+mn-lt"/>
                <a:ea typeface="+mn-ea"/>
                <a:cs typeface="+mn-cs"/>
              </a:rPr>
              <a:t> River. They were undertaking to restore and protect the fish habitat.</a:t>
            </a:r>
          </a:p>
          <a:p>
            <a:r>
              <a:rPr lang="en-US" sz="1200" kern="1200" dirty="0" smtClean="0">
                <a:solidFill>
                  <a:schemeClr val="tx1"/>
                </a:solidFill>
                <a:latin typeface="+mn-lt"/>
                <a:ea typeface="+mn-ea"/>
                <a:cs typeface="+mn-cs"/>
              </a:rPr>
              <a:t>Trout Unlimited Canada Provincial Biologist Alex Meeker said, "Armstrong Creek spits out just down stream of where the fish culvert was being installed. It is designated as a cold water creek, which makes it crucial habitat for brook trout which are a cold water species. They don’t like temperatures of more than 20 degrees Celsius, they expire at anything above 25 degrees" </a:t>
            </a:r>
          </a:p>
          <a:p>
            <a:r>
              <a:rPr lang="en-US" sz="1200" kern="1200" dirty="0" smtClean="0">
                <a:solidFill>
                  <a:schemeClr val="tx1"/>
                </a:solidFill>
                <a:latin typeface="+mn-lt"/>
                <a:ea typeface="+mn-ea"/>
                <a:cs typeface="+mn-cs"/>
              </a:rPr>
              <a:t>"What we are trying to do here, is because brook trout spawn closer to the upstream regions of this river once they go down, they haven’t been able to come back up again. The ramp is designed to help facilitate their migration back upstream to their spawning grounds. Before now, the trout would have reduced access to ideal spawning grounds," said Meeker. </a:t>
            </a:r>
          </a:p>
          <a:p>
            <a:endParaRPr lang="en-US" dirty="0"/>
          </a:p>
        </p:txBody>
      </p:sp>
      <p:sp>
        <p:nvSpPr>
          <p:cNvPr id="4" name="Slide Number Placeholder 3"/>
          <p:cNvSpPr>
            <a:spLocks noGrp="1"/>
          </p:cNvSpPr>
          <p:nvPr>
            <p:ph type="sldNum" sz="quarter" idx="10"/>
          </p:nvPr>
        </p:nvSpPr>
        <p:spPr/>
        <p:txBody>
          <a:bodyPr/>
          <a:lstStyle/>
          <a:p>
            <a:fld id="{7C93DDEA-6F0A-4CF9-99C4-19B289140793}" type="slidenum">
              <a:rPr lang="en-US" smtClean="0"/>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Brook trout require cold water </a:t>
            </a:r>
            <a:r>
              <a:rPr lang="en-US" sz="1200" kern="1200" dirty="0" err="1" smtClean="0">
                <a:solidFill>
                  <a:schemeClr val="tx1"/>
                </a:solidFill>
                <a:latin typeface="+mn-lt"/>
                <a:ea typeface="+mn-ea"/>
                <a:cs typeface="+mn-cs"/>
              </a:rPr>
              <a:t>upflowings</a:t>
            </a:r>
            <a:r>
              <a:rPr lang="en-US" sz="1200" kern="1200" dirty="0" smtClean="0">
                <a:solidFill>
                  <a:schemeClr val="tx1"/>
                </a:solidFill>
                <a:latin typeface="+mn-lt"/>
                <a:ea typeface="+mn-ea"/>
                <a:cs typeface="+mn-cs"/>
              </a:rPr>
              <a:t> from ground water sources which there are many through this section of Armstrong Creek. The fish culvert is the only one that will be installed in the local area. In the photo, left to right front Mayor Paul McQueen, Brad Mulligan, Dave Penny, back of trailer, Bob James, </a:t>
            </a:r>
            <a:r>
              <a:rPr lang="en-US" sz="1200" kern="1200" dirty="0" err="1" smtClean="0">
                <a:solidFill>
                  <a:schemeClr val="tx1"/>
                </a:solidFill>
                <a:latin typeface="+mn-lt"/>
                <a:ea typeface="+mn-ea"/>
                <a:cs typeface="+mn-cs"/>
              </a:rPr>
              <a:t>Arunas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Liskauskas</a:t>
            </a:r>
            <a:r>
              <a:rPr lang="en-US" sz="1200" kern="1200" dirty="0" smtClean="0">
                <a:solidFill>
                  <a:schemeClr val="tx1"/>
                </a:solidFill>
                <a:latin typeface="+mn-lt"/>
                <a:ea typeface="+mn-ea"/>
                <a:cs typeface="+mn-cs"/>
              </a:rPr>
              <a:t>, Jack </a:t>
            </a:r>
            <a:r>
              <a:rPr lang="en-US" sz="1200" kern="1200" dirty="0" err="1" smtClean="0">
                <a:solidFill>
                  <a:schemeClr val="tx1"/>
                </a:solidFill>
                <a:latin typeface="+mn-lt"/>
                <a:ea typeface="+mn-ea"/>
                <a:cs typeface="+mn-cs"/>
              </a:rPr>
              <a:t>Imhof</a:t>
            </a:r>
            <a:r>
              <a:rPr lang="en-US" sz="1200" kern="1200" dirty="0" smtClean="0">
                <a:solidFill>
                  <a:schemeClr val="tx1"/>
                </a:solidFill>
                <a:latin typeface="+mn-lt"/>
                <a:ea typeface="+mn-ea"/>
                <a:cs typeface="+mn-cs"/>
              </a:rPr>
              <a:t>, Alex Meeker and Jo Harris in the creek.</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Meeker continued, "When they lay their eggs in the fall, they tend to place their eggs on ground water </a:t>
            </a:r>
            <a:r>
              <a:rPr lang="en-US" sz="1200" kern="1200" dirty="0" err="1" smtClean="0">
                <a:solidFill>
                  <a:schemeClr val="tx1"/>
                </a:solidFill>
                <a:latin typeface="+mn-lt"/>
                <a:ea typeface="+mn-ea"/>
                <a:cs typeface="+mn-cs"/>
              </a:rPr>
              <a:t>upwellings</a:t>
            </a:r>
            <a:r>
              <a:rPr lang="en-US" sz="1200" kern="1200" dirty="0" smtClean="0">
                <a:solidFill>
                  <a:schemeClr val="tx1"/>
                </a:solidFill>
                <a:latin typeface="+mn-lt"/>
                <a:ea typeface="+mn-ea"/>
                <a:cs typeface="+mn-cs"/>
              </a:rPr>
              <a:t> because it gives them the competitive advantage over species such as brown trout. When the water comes in throughout the fall and the winter while there are small eggs still, the water is actually warmer than the rest of the river because it filters through the ground. It helps speed up their incubation period and they can emerge before the Brown Trout, which is a competitor. They are a naturalized species. We are trying to improve the success of Brook Trout spawning by allowing them to reconnect with their spawning grounds which was previously a barrier under the bridge on Grey Road 12." </a:t>
            </a:r>
          </a:p>
          <a:p>
            <a:endParaRPr lang="en-US" dirty="0"/>
          </a:p>
        </p:txBody>
      </p:sp>
      <p:sp>
        <p:nvSpPr>
          <p:cNvPr id="4" name="Slide Number Placeholder 3"/>
          <p:cNvSpPr>
            <a:spLocks noGrp="1"/>
          </p:cNvSpPr>
          <p:nvPr>
            <p:ph type="sldNum" sz="quarter" idx="10"/>
          </p:nvPr>
        </p:nvSpPr>
        <p:spPr/>
        <p:txBody>
          <a:bodyPr/>
          <a:lstStyle/>
          <a:p>
            <a:fld id="{7C93DDEA-6F0A-4CF9-99C4-19B289140793}" type="slidenum">
              <a:rPr lang="en-US" smtClean="0"/>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Moving the heavy culvert in place became more difficult when it filled with water</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"Armstrong Creek is not stocked with trout or any other species to my knowledge", said Meeker. "Brown Trout are a European species and have been here for a long time. Brook Trout are one of our last native salmon species that we have in Ontario. The Atlantic Salmon no longer exists naturally in Ontario. They are an extirpated species. We are trying to make sure the Brook Trout doesn’t go the same way as the Atlantic Salmon. Brook Trout can only jump 30 cm and the barrier under the bridge was too high for the trout to get over. " she added.</a:t>
            </a:r>
          </a:p>
          <a:p>
            <a:r>
              <a:rPr lang="en-US" sz="1200" kern="1200" dirty="0" smtClean="0">
                <a:solidFill>
                  <a:schemeClr val="tx1"/>
                </a:solidFill>
                <a:latin typeface="+mn-lt"/>
                <a:ea typeface="+mn-ea"/>
                <a:cs typeface="+mn-cs"/>
              </a:rPr>
              <a:t>The Happy Trout Chapter has been doing work along Armstrong Creek and other tributaries to the Rocky </a:t>
            </a:r>
            <a:r>
              <a:rPr lang="en-US" sz="1200" kern="1200" dirty="0" err="1" smtClean="0">
                <a:solidFill>
                  <a:schemeClr val="tx1"/>
                </a:solidFill>
                <a:latin typeface="+mn-lt"/>
                <a:ea typeface="+mn-ea"/>
                <a:cs typeface="+mn-cs"/>
              </a:rPr>
              <a:t>Saugeen</a:t>
            </a:r>
            <a:r>
              <a:rPr lang="en-US" sz="1200" kern="1200" dirty="0" smtClean="0">
                <a:solidFill>
                  <a:schemeClr val="tx1"/>
                </a:solidFill>
                <a:latin typeface="+mn-lt"/>
                <a:ea typeface="+mn-ea"/>
                <a:cs typeface="+mn-cs"/>
              </a:rPr>
              <a:t> since 2005. There are plans for future work on </a:t>
            </a:r>
            <a:r>
              <a:rPr lang="en-US" sz="1200" kern="1200" dirty="0" err="1" smtClean="0">
                <a:solidFill>
                  <a:schemeClr val="tx1"/>
                </a:solidFill>
                <a:latin typeface="+mn-lt"/>
                <a:ea typeface="+mn-ea"/>
                <a:cs typeface="+mn-cs"/>
              </a:rPr>
              <a:t>Barrhead</a:t>
            </a:r>
            <a:r>
              <a:rPr lang="en-US" sz="1200" kern="1200" dirty="0" smtClean="0">
                <a:solidFill>
                  <a:schemeClr val="tx1"/>
                </a:solidFill>
                <a:latin typeface="+mn-lt"/>
                <a:ea typeface="+mn-ea"/>
                <a:cs typeface="+mn-cs"/>
              </a:rPr>
              <a:t> Creek which also flows into the Rocky </a:t>
            </a:r>
            <a:r>
              <a:rPr lang="en-US" sz="1200" kern="1200" dirty="0" err="1" smtClean="0">
                <a:solidFill>
                  <a:schemeClr val="tx1"/>
                </a:solidFill>
                <a:latin typeface="+mn-lt"/>
                <a:ea typeface="+mn-ea"/>
                <a:cs typeface="+mn-cs"/>
              </a:rPr>
              <a:t>Saugeen</a:t>
            </a:r>
            <a:r>
              <a:rPr lang="en-US" sz="1200" kern="1200" dirty="0" smtClean="0">
                <a:solidFill>
                  <a:schemeClr val="tx1"/>
                </a:solidFill>
                <a:latin typeface="+mn-lt"/>
                <a:ea typeface="+mn-ea"/>
                <a:cs typeface="+mn-cs"/>
              </a:rPr>
              <a:t> River and on the Town Pond Dam which is over 100 years old. Ponds have a larger surface area, so there is a large space for the sun to hit which warms the water very quickly and this is not ideal for cold water species.</a:t>
            </a:r>
            <a:endParaRPr lang="en-US" dirty="0"/>
          </a:p>
        </p:txBody>
      </p:sp>
      <p:sp>
        <p:nvSpPr>
          <p:cNvPr id="4" name="Slide Number Placeholder 3"/>
          <p:cNvSpPr>
            <a:spLocks noGrp="1"/>
          </p:cNvSpPr>
          <p:nvPr>
            <p:ph type="sldNum" sz="quarter" idx="10"/>
          </p:nvPr>
        </p:nvSpPr>
        <p:spPr/>
        <p:txBody>
          <a:bodyPr/>
          <a:lstStyle/>
          <a:p>
            <a:fld id="{7C93DDEA-6F0A-4CF9-99C4-19B289140793}" type="slidenum">
              <a:rPr lang="en-US" smtClean="0"/>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Getting the water out of the culvert so it can be placed in the proper position. Neil Graham (not in other photos) stands on the left.</a:t>
            </a:r>
          </a:p>
          <a:p>
            <a:endParaRPr lang="en-US" dirty="0"/>
          </a:p>
        </p:txBody>
      </p:sp>
      <p:sp>
        <p:nvSpPr>
          <p:cNvPr id="4" name="Slide Number Placeholder 3"/>
          <p:cNvSpPr>
            <a:spLocks noGrp="1"/>
          </p:cNvSpPr>
          <p:nvPr>
            <p:ph type="sldNum" sz="quarter" idx="10"/>
          </p:nvPr>
        </p:nvSpPr>
        <p:spPr/>
        <p:txBody>
          <a:bodyPr/>
          <a:lstStyle/>
          <a:p>
            <a:fld id="{7C93DDEA-6F0A-4CF9-99C4-19B289140793}" type="slidenum">
              <a:rPr lang="en-US" smtClean="0"/>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Finally after much effort the culvert was in the right place.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Eventually, the Happy Trout group want to get approvals to remove the dam there to return Armstrong Creek to it’s natural path and natural width. That would then remove another barrier for all the fish to come back up the river to spawn. It would improve water quality and reduce temperatures which is great for cold water species.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C93DDEA-6F0A-4CF9-99C4-19B289140793}" type="slidenum">
              <a:rPr lang="en-US" smtClean="0"/>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Don and Jo Harris were working in the creek rolling rocks out of the centre of the channel to the edge of the river. The creek will then become deeper, narrower and colder.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Wood in the creek was repositioned to create structures providing cover for the larger brook trout. They need shade and cover from Great Blue Heron and from people who are fishing in the area. Armstrong Creek is suitable habitat for all ages of Brook Trout. </a:t>
            </a:r>
          </a:p>
          <a:p>
            <a:r>
              <a:rPr lang="en-US" sz="1200" kern="1200" dirty="0" smtClean="0">
                <a:solidFill>
                  <a:schemeClr val="tx1"/>
                </a:solidFill>
                <a:latin typeface="+mn-lt"/>
                <a:ea typeface="+mn-ea"/>
                <a:cs typeface="+mn-cs"/>
              </a:rPr>
              <a:t>The Happy Trout Chapter was formed in 2005 by a group of local landowners and conservationists living in the </a:t>
            </a:r>
            <a:r>
              <a:rPr lang="en-US" sz="1200" kern="1200" dirty="0" err="1" smtClean="0">
                <a:solidFill>
                  <a:schemeClr val="tx1"/>
                </a:solidFill>
                <a:latin typeface="+mn-lt"/>
                <a:ea typeface="+mn-ea"/>
                <a:cs typeface="+mn-cs"/>
              </a:rPr>
              <a:t>Markdale</a:t>
            </a:r>
            <a:r>
              <a:rPr lang="en-US" sz="1200" kern="1200" dirty="0" smtClean="0">
                <a:solidFill>
                  <a:schemeClr val="tx1"/>
                </a:solidFill>
                <a:latin typeface="+mn-lt"/>
                <a:ea typeface="+mn-ea"/>
                <a:cs typeface="+mn-cs"/>
              </a:rPr>
              <a:t> area. They were concerned about deteriorating water quality, habitat loss and temperature increases. They contacted Trout Unlimited Canada for help in determining a plan of action. The chapter president is Bob James.</a:t>
            </a:r>
          </a:p>
          <a:p>
            <a:r>
              <a:rPr lang="en-US" sz="1200" kern="1200" dirty="0" smtClean="0">
                <a:solidFill>
                  <a:schemeClr val="tx1"/>
                </a:solidFill>
                <a:latin typeface="+mn-lt"/>
                <a:ea typeface="+mn-ea"/>
                <a:cs typeface="+mn-cs"/>
              </a:rPr>
              <a:t>Trout Unlimited Canada is an environmental not-for-profit organization, with chapters all across the country. The Happy Trout chapter is one of 6 chapters in Ontario and is based in </a:t>
            </a:r>
            <a:r>
              <a:rPr lang="en-US" sz="1200" kern="1200" dirty="0" err="1" smtClean="0">
                <a:solidFill>
                  <a:schemeClr val="tx1"/>
                </a:solidFill>
                <a:latin typeface="+mn-lt"/>
                <a:ea typeface="+mn-ea"/>
                <a:cs typeface="+mn-cs"/>
              </a:rPr>
              <a:t>Markdale</a:t>
            </a:r>
            <a:r>
              <a:rPr lang="en-US" sz="1200" kern="1200" dirty="0" smtClean="0">
                <a:solidFill>
                  <a:schemeClr val="tx1"/>
                </a:solidFill>
                <a:latin typeface="+mn-lt"/>
                <a:ea typeface="+mn-ea"/>
                <a:cs typeface="+mn-cs"/>
              </a:rPr>
              <a:t>. Members of the chapter were working on Brook Trout habitat in Armstrong Creek in </a:t>
            </a:r>
            <a:r>
              <a:rPr lang="en-US" sz="1200" kern="1200" dirty="0" err="1" smtClean="0">
                <a:solidFill>
                  <a:schemeClr val="tx1"/>
                </a:solidFill>
                <a:latin typeface="+mn-lt"/>
                <a:ea typeface="+mn-ea"/>
                <a:cs typeface="+mn-cs"/>
              </a:rPr>
              <a:t>Markdale</a:t>
            </a:r>
            <a:r>
              <a:rPr lang="en-US" sz="1200" kern="1200" dirty="0" smtClean="0">
                <a:solidFill>
                  <a:schemeClr val="tx1"/>
                </a:solidFill>
                <a:latin typeface="+mn-lt"/>
                <a:ea typeface="+mn-ea"/>
                <a:cs typeface="+mn-cs"/>
              </a:rPr>
              <a:t>. The project was spearheaded by Fish Culvert, a company that designed the fish culvert that was installed on July 4. </a:t>
            </a:r>
          </a:p>
          <a:p>
            <a:r>
              <a:rPr 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7C93DDEA-6F0A-4CF9-99C4-19B289140793}" type="slidenum">
              <a:rPr lang="en-US" smtClean="0"/>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9B2EC4E-3FA2-4B5F-B05F-BEA72F1EA428}" type="datetimeFigureOut">
              <a:rPr lang="en-US" smtClean="0"/>
              <a:t>4/20/2020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F377F-FC56-4444-983C-D54588F50AA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B2EC4E-3FA2-4B5F-B05F-BEA72F1EA428}" type="datetimeFigureOut">
              <a:rPr lang="en-US" smtClean="0"/>
              <a:t>4/20/2020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F377F-FC56-4444-983C-D54588F50AA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B2EC4E-3FA2-4B5F-B05F-BEA72F1EA428}" type="datetimeFigureOut">
              <a:rPr lang="en-US" smtClean="0"/>
              <a:t>4/20/2020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F377F-FC56-4444-983C-D54588F50AA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9B2EC4E-3FA2-4B5F-B05F-BEA72F1EA428}" type="datetimeFigureOut">
              <a:rPr lang="en-US" smtClean="0"/>
              <a:t>4/20/2020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F377F-FC56-4444-983C-D54588F50AA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9B2EC4E-3FA2-4B5F-B05F-BEA72F1EA428}" type="datetimeFigureOut">
              <a:rPr lang="en-US" smtClean="0"/>
              <a:t>4/20/2020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4F377F-FC56-4444-983C-D54588F50AA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9B2EC4E-3FA2-4B5F-B05F-BEA72F1EA428}" type="datetimeFigureOut">
              <a:rPr lang="en-US" smtClean="0"/>
              <a:t>4/20/2020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4F377F-FC56-4444-983C-D54588F50AA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B2EC4E-3FA2-4B5F-B05F-BEA72F1EA428}" type="datetimeFigureOut">
              <a:rPr lang="en-US" smtClean="0"/>
              <a:t>4/20/2020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4F377F-FC56-4444-983C-D54588F50AA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B2EC4E-3FA2-4B5F-B05F-BEA72F1EA428}" type="datetimeFigureOut">
              <a:rPr lang="en-US" smtClean="0"/>
              <a:t>4/20/2020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F377F-FC56-4444-983C-D54588F50AA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B2EC4E-3FA2-4B5F-B05F-BEA72F1EA428}" type="datetimeFigureOut">
              <a:rPr lang="en-US" smtClean="0"/>
              <a:t>4/20/2020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F377F-FC56-4444-983C-D54588F50AA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B2EC4E-3FA2-4B5F-B05F-BEA72F1EA428}" type="datetimeFigureOut">
              <a:rPr lang="en-US" smtClean="0"/>
              <a:t>4/20/2020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F377F-FC56-4444-983C-D54588F50AA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B2EC4E-3FA2-4B5F-B05F-BEA72F1EA428}" type="datetimeFigureOut">
              <a:rPr lang="en-US" smtClean="0"/>
              <a:t>4/20/2020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F377F-FC56-4444-983C-D54588F50AA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B2EC4E-3FA2-4B5F-B05F-BEA72F1EA428}" type="datetimeFigureOut">
              <a:rPr lang="en-US" smtClean="0"/>
              <a:t>4/20/2020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4F377F-FC56-4444-983C-D54588F50AA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southgreynews.ca/subscribe" TargetMode="External"/><Relationship Id="rId2" Type="http://schemas.openxmlformats.org/officeDocument/2006/relationships/hyperlink" Target="https://www.southgreynews.ca/donate"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Stop Log Dam By-Pass</a:t>
            </a:r>
            <a:endParaRPr lang="en-US" dirty="0"/>
          </a:p>
        </p:txBody>
      </p:sp>
      <p:sp>
        <p:nvSpPr>
          <p:cNvPr id="3" name="Subtitle 2"/>
          <p:cNvSpPr>
            <a:spLocks noGrp="1"/>
          </p:cNvSpPr>
          <p:nvPr>
            <p:ph type="subTitle" idx="1"/>
          </p:nvPr>
        </p:nvSpPr>
        <p:spPr/>
        <p:txBody>
          <a:bodyPr>
            <a:normAutofit fontScale="92500" lnSpcReduction="20000"/>
          </a:bodyPr>
          <a:lstStyle/>
          <a:p>
            <a:r>
              <a:rPr lang="en-US" b="1" dirty="0"/>
              <a:t>Setting their sights on healthy fish habitat in Armstrong Creek in </a:t>
            </a:r>
            <a:r>
              <a:rPr lang="en-US" b="1" dirty="0" err="1" smtClean="0"/>
              <a:t>Markdale</a:t>
            </a:r>
            <a:endParaRPr lang="en-US" b="1" dirty="0" smtClean="0"/>
          </a:p>
          <a:p>
            <a:r>
              <a:rPr lang="en-US" b="1" dirty="0" smtClean="0"/>
              <a:t>July 4,2019</a:t>
            </a:r>
            <a:endParaRPr lang="en-US" dirty="0"/>
          </a:p>
          <a:p>
            <a:endParaRPr lang="en-US" dirty="0"/>
          </a:p>
        </p:txBody>
      </p:sp>
      <p:pic>
        <p:nvPicPr>
          <p:cNvPr id="4" name="Picture 3" descr="Fishculvert Logo.jpg"/>
          <p:cNvPicPr>
            <a:picLocks noChangeAspect="1"/>
          </p:cNvPicPr>
          <p:nvPr/>
        </p:nvPicPr>
        <p:blipFill>
          <a:blip r:embed="rId2" cstate="print"/>
          <a:stretch>
            <a:fillRect/>
          </a:stretch>
        </p:blipFill>
        <p:spPr>
          <a:xfrm>
            <a:off x="0" y="6143633"/>
            <a:ext cx="1571604" cy="71436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2019</a:t>
            </a:r>
            <a:endParaRPr lang="en-US" dirty="0"/>
          </a:p>
        </p:txBody>
      </p:sp>
      <p:pic>
        <p:nvPicPr>
          <p:cNvPr id="6" name="Content Placeholder 5" descr="Trailer.JPG"/>
          <p:cNvPicPr>
            <a:picLocks noGrp="1" noChangeAspect="1"/>
          </p:cNvPicPr>
          <p:nvPr>
            <p:ph idx="1"/>
          </p:nvPr>
        </p:nvPicPr>
        <p:blipFill>
          <a:blip r:embed="rId2" cstate="print"/>
          <a:stretch>
            <a:fillRect/>
          </a:stretch>
        </p:blipFill>
        <p:spPr>
          <a:xfrm>
            <a:off x="1219200" y="1600200"/>
            <a:ext cx="7010400" cy="5257800"/>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dirty="0" smtClean="0"/>
              <a:t>1892</a:t>
            </a:r>
            <a:endParaRPr lang="en-US" dirty="0"/>
          </a:p>
        </p:txBody>
      </p:sp>
      <p:pic>
        <p:nvPicPr>
          <p:cNvPr id="4" name="Content Placeholder 3" descr="Armstrong Brothers Sawmill 1892.JPG"/>
          <p:cNvPicPr>
            <a:picLocks noGrp="1" noChangeAspect="1"/>
          </p:cNvPicPr>
          <p:nvPr>
            <p:ph idx="1"/>
          </p:nvPr>
        </p:nvPicPr>
        <p:blipFill>
          <a:blip r:embed="rId2" cstate="print"/>
          <a:stretch>
            <a:fillRect/>
          </a:stretch>
        </p:blipFill>
        <p:spPr>
          <a:xfrm rot="10800000">
            <a:off x="914400" y="1371600"/>
            <a:ext cx="7315200" cy="54864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Rolling Down the Bank</a:t>
            </a:r>
            <a:endParaRPr lang="en-US" dirty="0"/>
          </a:p>
        </p:txBody>
      </p:sp>
      <p:pic>
        <p:nvPicPr>
          <p:cNvPr id="4" name="Content Placeholder 3" descr="moving a fish culvert into Armstrong creek markdale"/>
          <p:cNvPicPr>
            <a:picLocks noGrp="1"/>
          </p:cNvPicPr>
          <p:nvPr>
            <p:ph idx="1"/>
          </p:nvPr>
        </p:nvPicPr>
        <p:blipFill>
          <a:blip r:embed="rId3" cstate="print"/>
          <a:srcRect/>
          <a:stretch>
            <a:fillRect/>
          </a:stretch>
        </p:blipFill>
        <p:spPr bwMode="auto">
          <a:xfrm>
            <a:off x="1554691" y="1600200"/>
            <a:ext cx="6034617" cy="4525963"/>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Launch</a:t>
            </a:r>
            <a:endParaRPr lang="en-US" dirty="0"/>
          </a:p>
        </p:txBody>
      </p:sp>
      <p:pic>
        <p:nvPicPr>
          <p:cNvPr id="4" name="Content Placeholder 3" descr="fish culvert brought to Armstrong Creek"/>
          <p:cNvPicPr>
            <a:picLocks noGrp="1"/>
          </p:cNvPicPr>
          <p:nvPr>
            <p:ph idx="1"/>
          </p:nvPr>
        </p:nvPicPr>
        <p:blipFill>
          <a:blip r:embed="rId3" cstate="print"/>
          <a:srcRect/>
          <a:stretch>
            <a:fillRect/>
          </a:stretch>
        </p:blipFill>
        <p:spPr bwMode="auto">
          <a:xfrm>
            <a:off x="1714500" y="1720056"/>
            <a:ext cx="5715000" cy="428625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Float Through the Gap</a:t>
            </a:r>
            <a:endParaRPr lang="en-US" dirty="0"/>
          </a:p>
        </p:txBody>
      </p:sp>
      <p:pic>
        <p:nvPicPr>
          <p:cNvPr id="4" name="Content Placeholder 3" descr="https://www.southgreynews.ca/img/news/2019-july/happy-trout-01.jpg"/>
          <p:cNvPicPr>
            <a:picLocks noGrp="1"/>
          </p:cNvPicPr>
          <p:nvPr>
            <p:ph idx="1"/>
          </p:nvPr>
        </p:nvPicPr>
        <p:blipFill>
          <a:blip r:embed="rId3" cstate="print"/>
          <a:srcRect/>
          <a:stretch>
            <a:fillRect/>
          </a:stretch>
        </p:blipFill>
        <p:spPr bwMode="auto">
          <a:xfrm>
            <a:off x="1714500" y="1720056"/>
            <a:ext cx="5715000" cy="428625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Swamped</a:t>
            </a:r>
            <a:endParaRPr lang="en-US" dirty="0"/>
          </a:p>
        </p:txBody>
      </p:sp>
      <p:pic>
        <p:nvPicPr>
          <p:cNvPr id="4" name="Content Placeholder 3" descr="https://www.southgreynews.ca/img/news/2019-july/happy-trout-03.jpg"/>
          <p:cNvPicPr>
            <a:picLocks noGrp="1"/>
          </p:cNvPicPr>
          <p:nvPr>
            <p:ph idx="1"/>
          </p:nvPr>
        </p:nvPicPr>
        <p:blipFill>
          <a:blip r:embed="rId3" cstate="print"/>
          <a:srcRect/>
          <a:stretch>
            <a:fillRect/>
          </a:stretch>
        </p:blipFill>
        <p:spPr bwMode="auto">
          <a:xfrm>
            <a:off x="1714500" y="1720056"/>
            <a:ext cx="5715000" cy="428625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Chain Hoist and Spud Wrench</a:t>
            </a:r>
            <a:endParaRPr lang="en-US" dirty="0"/>
          </a:p>
        </p:txBody>
      </p:sp>
      <p:pic>
        <p:nvPicPr>
          <p:cNvPr id="4" name="Content Placeholder 3" descr="https://www.southgreynews.ca/img/news/2019-july/happy-trout-05.jpg"/>
          <p:cNvPicPr>
            <a:picLocks noGrp="1"/>
          </p:cNvPicPr>
          <p:nvPr>
            <p:ph idx="1"/>
          </p:nvPr>
        </p:nvPicPr>
        <p:blipFill>
          <a:blip r:embed="rId3" cstate="print"/>
          <a:srcRect/>
          <a:stretch>
            <a:fillRect/>
          </a:stretch>
        </p:blipFill>
        <p:spPr bwMode="auto">
          <a:xfrm>
            <a:off x="1714500" y="1720056"/>
            <a:ext cx="5715000" cy="428625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Improving the Upper Pool</a:t>
            </a:r>
            <a:endParaRPr lang="en-US" dirty="0"/>
          </a:p>
        </p:txBody>
      </p:sp>
      <p:sp>
        <p:nvSpPr>
          <p:cNvPr id="3" name="Content Placeholder 2"/>
          <p:cNvSpPr>
            <a:spLocks noGrp="1"/>
          </p:cNvSpPr>
          <p:nvPr>
            <p:ph idx="1"/>
          </p:nvPr>
        </p:nvSpPr>
        <p:spPr/>
        <p:txBody>
          <a:bodyPr/>
          <a:lstStyle/>
          <a:p>
            <a:endParaRPr lang="en-US"/>
          </a:p>
        </p:txBody>
      </p:sp>
      <p:pic>
        <p:nvPicPr>
          <p:cNvPr id="4" name="Picture 3" descr="https://www.southgreynews.ca/img/news/2019-july/happy-trout-06.jpg"/>
          <p:cNvPicPr/>
          <p:nvPr/>
        </p:nvPicPr>
        <p:blipFill>
          <a:blip r:embed="rId3" cstate="print"/>
          <a:srcRect/>
          <a:stretch>
            <a:fillRect/>
          </a:stretch>
        </p:blipFill>
        <p:spPr bwMode="auto">
          <a:xfrm>
            <a:off x="1714500" y="1285875"/>
            <a:ext cx="5715000" cy="428625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Crystal Clear and Cold</a:t>
            </a:r>
            <a:endParaRPr lang="en-US" dirty="0"/>
          </a:p>
        </p:txBody>
      </p:sp>
      <p:pic>
        <p:nvPicPr>
          <p:cNvPr id="4" name="Content Placeholder 3" descr="IMG_2691.JPG"/>
          <p:cNvPicPr>
            <a:picLocks noGrp="1" noChangeAspect="1"/>
          </p:cNvPicPr>
          <p:nvPr>
            <p:ph idx="1"/>
          </p:nvPr>
        </p:nvPicPr>
        <p:blipFill>
          <a:blip r:embed="rId2" cstate="print"/>
          <a:stretch>
            <a:fillRect/>
          </a:stretch>
        </p:blipFill>
        <p:spPr>
          <a:xfrm>
            <a:off x="1554691" y="1600200"/>
            <a:ext cx="6034617" cy="4525963"/>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4114800" cy="1143000"/>
          </a:xfrm>
        </p:spPr>
        <p:txBody>
          <a:bodyPr/>
          <a:lstStyle/>
          <a:p>
            <a:r>
              <a:rPr lang="en-US" dirty="0" smtClean="0"/>
              <a:t>Over the Dam</a:t>
            </a:r>
            <a:endParaRPr lang="en-US" dirty="0"/>
          </a:p>
        </p:txBody>
      </p:sp>
      <p:pic>
        <p:nvPicPr>
          <p:cNvPr id="4" name="Content Placeholder 3" descr="IMG_3472.JPG"/>
          <p:cNvPicPr>
            <a:picLocks noGrp="1" noChangeAspect="1"/>
          </p:cNvPicPr>
          <p:nvPr>
            <p:ph idx="1"/>
          </p:nvPr>
        </p:nvPicPr>
        <p:blipFill>
          <a:blip r:embed="rId2" cstate="print"/>
          <a:stretch>
            <a:fillRect/>
          </a:stretch>
        </p:blipFill>
        <p:spPr>
          <a:xfrm rot="5400000">
            <a:off x="3863710" y="754327"/>
            <a:ext cx="6034617" cy="4525963"/>
          </a:xfrm>
        </p:spPr>
      </p:pic>
      <p:pic>
        <p:nvPicPr>
          <p:cNvPr id="5" name="Content Placeholder 3" descr="IMG_3256.JPG"/>
          <p:cNvPicPr>
            <a:picLocks noChangeAspect="1"/>
          </p:cNvPicPr>
          <p:nvPr/>
        </p:nvPicPr>
        <p:blipFill>
          <a:blip r:embed="rId3" cstate="print"/>
          <a:stretch>
            <a:fillRect/>
          </a:stretch>
        </p:blipFill>
        <p:spPr>
          <a:xfrm>
            <a:off x="0" y="2332037"/>
            <a:ext cx="6034617" cy="452596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South Grey News</a:t>
            </a:r>
            <a:br>
              <a:rPr lang="en-US" dirty="0" smtClean="0"/>
            </a:br>
            <a:r>
              <a:rPr lang="en-US" dirty="0" smtClean="0"/>
              <a:t>Thank You </a:t>
            </a:r>
            <a:endParaRPr lang="en-US" dirty="0"/>
          </a:p>
        </p:txBody>
      </p:sp>
      <p:sp>
        <p:nvSpPr>
          <p:cNvPr id="3" name="Content Placeholder 2"/>
          <p:cNvSpPr>
            <a:spLocks noGrp="1"/>
          </p:cNvSpPr>
          <p:nvPr>
            <p:ph idx="1"/>
          </p:nvPr>
        </p:nvSpPr>
        <p:spPr>
          <a:xfrm>
            <a:off x="457200" y="1600200"/>
            <a:ext cx="8686800" cy="5257799"/>
          </a:xfrm>
        </p:spPr>
        <p:txBody>
          <a:bodyPr>
            <a:noAutofit/>
          </a:bodyPr>
          <a:lstStyle/>
          <a:p>
            <a:r>
              <a:rPr lang="en-US" sz="2000" dirty="0"/>
              <a:t>At South Grey News, we </a:t>
            </a:r>
            <a:r>
              <a:rPr lang="en-US" sz="2000" dirty="0" err="1"/>
              <a:t>endeavour</a:t>
            </a:r>
            <a:r>
              <a:rPr lang="en-US" sz="2000" dirty="0"/>
              <a:t> to bring you truthful up-to-date local community news in a quick and easy-to-digest format that’s free of political bias. We believe this service is more important today than ever before, as social media has given rise to misinformation, largely unchecked by big corporations who put profits ahead of their responsibilities.</a:t>
            </a:r>
          </a:p>
          <a:p>
            <a:r>
              <a:rPr lang="en-US" sz="2000" dirty="0"/>
              <a:t>South Grey News does not have the resources of a big corporation. We are a small, locally owned-and-operated organization. Research, analysis and physical attendance at public meetings and community events requires considerable effort. But contributions from readers and advertisers, however big or small, go a long way to helping us deliver positive, open and honest journalism for this community.</a:t>
            </a:r>
          </a:p>
          <a:p>
            <a:r>
              <a:rPr lang="en-US" sz="2000" dirty="0"/>
              <a:t>Please consider supporting South Grey News with a </a:t>
            </a:r>
            <a:r>
              <a:rPr lang="en-US" sz="2000" b="1" dirty="0">
                <a:hlinkClick r:id="rId2"/>
              </a:rPr>
              <a:t>modest donation</a:t>
            </a:r>
            <a:r>
              <a:rPr lang="en-US" sz="2000" dirty="0"/>
              <a:t> and let us know that our efforts are appreciated. Thank you.</a:t>
            </a:r>
          </a:p>
          <a:p>
            <a:r>
              <a:rPr lang="en-US" sz="2000" dirty="0">
                <a:hlinkClick r:id="rId3"/>
              </a:rPr>
              <a:t>Subscribe</a:t>
            </a:r>
            <a:r>
              <a:rPr lang="en-US" sz="2000" dirty="0"/>
              <a:t> for FREE to get the latest local news delivered to your email box.</a:t>
            </a:r>
          </a:p>
          <a:p>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pic>
        <p:nvPicPr>
          <p:cNvPr id="4" name="Content Placeholder 3" descr="Fishculvert Logo.jpg"/>
          <p:cNvPicPr>
            <a:picLocks noGrp="1" noChangeAspect="1"/>
          </p:cNvPicPr>
          <p:nvPr>
            <p:ph idx="1"/>
          </p:nvPr>
        </p:nvPicPr>
        <p:blipFill>
          <a:blip r:embed="rId2" cstate="print"/>
          <a:stretch>
            <a:fillRect/>
          </a:stretch>
        </p:blipFill>
        <p:spPr>
          <a:xfrm>
            <a:off x="1507085" y="2514600"/>
            <a:ext cx="6028655" cy="27432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TotalTime>
  <Words>513</Words>
  <Application>Microsoft Office PowerPoint</Application>
  <PresentationFormat>On-screen Show (4:3)</PresentationFormat>
  <Paragraphs>46</Paragraphs>
  <Slides>13</Slides>
  <Notes>6</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Stop Log Dam By-Pass</vt:lpstr>
      <vt:lpstr>2019</vt:lpstr>
      <vt:lpstr>1892</vt:lpstr>
      <vt:lpstr>Rolling Down the Bank</vt:lpstr>
      <vt:lpstr>The Launch</vt:lpstr>
      <vt:lpstr>Float Through the Gap</vt:lpstr>
      <vt:lpstr>Swamped</vt:lpstr>
      <vt:lpstr>Chain Hoist and Spud Wrench</vt:lpstr>
      <vt:lpstr>Improving the Upper Pool</vt:lpstr>
      <vt:lpstr>Crystal Clear and Cold</vt:lpstr>
      <vt:lpstr>Over the Dam</vt:lpstr>
      <vt:lpstr>South Grey News Thank You </vt:lpstr>
      <vt:lpstr>Thank You</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Stop Log Dam By-Pass</dc:title>
  <dc:creator>DELL</dc:creator>
  <cp:lastModifiedBy>DELL</cp:lastModifiedBy>
  <cp:revision>5</cp:revision>
  <dcterms:created xsi:type="dcterms:W3CDTF">2020-04-20T13:29:09Z</dcterms:created>
  <dcterms:modified xsi:type="dcterms:W3CDTF">2020-04-20T14:15:35Z</dcterms:modified>
</cp:coreProperties>
</file>